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797675" cy="9928225"/>
  <p:defaultTextStyle>
    <a:defPPr>
      <a:defRPr lang="ru-RU"/>
    </a:defPPr>
    <a:lvl1pPr marL="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5483BD"/>
    <a:srgbClr val="3F6EA7"/>
    <a:srgbClr val="E2E2E2"/>
    <a:srgbClr val="4F81BD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504" y="47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0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8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9247" y="957158"/>
            <a:ext cx="2268616" cy="203877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398" y="957158"/>
            <a:ext cx="6645831" cy="20387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3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398" y="5576993"/>
            <a:ext cx="4457223" cy="1576789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0641" y="5576993"/>
            <a:ext cx="4457223" cy="1576789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5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1" y="2865543"/>
            <a:ext cx="4242197" cy="119422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9" y="2865543"/>
            <a:ext cx="4243863" cy="119422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9" y="4059766"/>
            <a:ext cx="4243863" cy="73757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03" y="509694"/>
            <a:ext cx="5367338" cy="109258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6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7993" tIns="63997" rIns="127993" bIns="639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7993" tIns="63997" rIns="127993" bIns="639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D40E-377F-451C-A2BF-6059D0D1A19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CEB8-DC74-44C7-BA6A-8E36BD37A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3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04" y="4456584"/>
            <a:ext cx="9001000" cy="10236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66B3"/>
                </a:solidFill>
                <a:latin typeface="PF Din Text Cond Pro Medium" panose="02000500000000020004" pitchFamily="2" charset="0"/>
              </a:rPr>
              <a:t>(ул. Октябрьская, д. 2А, с. Красноусольский,</a:t>
            </a:r>
            <a:br>
              <a:rPr lang="ru-RU" sz="3200" dirty="0">
                <a:solidFill>
                  <a:srgbClr val="0066B3"/>
                </a:solidFill>
                <a:latin typeface="PF Din Text Cond Pro Medium" panose="02000500000000020004" pitchFamily="2" charset="0"/>
              </a:rPr>
            </a:br>
            <a:r>
              <a:rPr lang="ru-RU" sz="3200" dirty="0" err="1">
                <a:solidFill>
                  <a:srgbClr val="0066B3"/>
                </a:solidFill>
                <a:latin typeface="PF Din Text Cond Pro Medium" panose="02000500000000020004" pitchFamily="2" charset="0"/>
              </a:rPr>
              <a:t>Гафурийский</a:t>
            </a:r>
            <a:r>
              <a:rPr lang="ru-RU" sz="3200" dirty="0">
                <a:solidFill>
                  <a:srgbClr val="0066B3"/>
                </a:solidFill>
                <a:latin typeface="PF Din Text Cond Pro Medium" panose="02000500000000020004" pitchFamily="2" charset="0"/>
              </a:rPr>
              <a:t> район)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34453" y="3928156"/>
            <a:ext cx="705678" cy="744452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95781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66B3"/>
                </a:solidFill>
                <a:latin typeface="PF Din Text Cond Pro Medium" panose="02000500000000020004" pitchFamily="2" charset="0"/>
              </a:rPr>
              <a:t>3</a:t>
            </a:r>
            <a:endParaRPr lang="ru-RU" sz="3200" dirty="0">
              <a:solidFill>
                <a:srgbClr val="0066B3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41" y="2932230"/>
            <a:ext cx="9217024" cy="2964514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0118" y="3023684"/>
            <a:ext cx="8640960" cy="262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3600" dirty="0" smtClean="0">
              <a:solidFill>
                <a:srgbClr val="0066B3"/>
              </a:solidFill>
              <a:latin typeface="PF Din Text Comp Pro Medium" panose="02000500000000020004" pitchFamily="2" charset="0"/>
            </a:endParaRPr>
          </a:p>
          <a:p>
            <a:pPr algn="ctr">
              <a:lnSpc>
                <a:spcPct val="50000"/>
              </a:lnSpc>
            </a:pPr>
            <a:r>
              <a:rPr lang="ru-RU" sz="36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В связи с неблагоприятной эпидемиологической </a:t>
            </a:r>
          </a:p>
          <a:p>
            <a:pPr algn="ctr">
              <a:lnSpc>
                <a:spcPct val="50000"/>
              </a:lnSpc>
            </a:pPr>
            <a:endParaRPr lang="ru-RU" sz="3600" dirty="0">
              <a:solidFill>
                <a:srgbClr val="0066B3"/>
              </a:solidFill>
              <a:latin typeface="PF Din Text Comp Pro Medium" panose="02000500000000020004" pitchFamily="2" charset="0"/>
            </a:endParaRPr>
          </a:p>
          <a:p>
            <a:pPr algn="ctr">
              <a:lnSpc>
                <a:spcPct val="50000"/>
              </a:lnSpc>
            </a:pPr>
            <a:r>
              <a:rPr lang="ru-RU" sz="36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обстановкой </a:t>
            </a:r>
            <a:r>
              <a:rPr lang="ru-RU" sz="3600" dirty="0">
                <a:solidFill>
                  <a:srgbClr val="C00000"/>
                </a:solidFill>
                <a:latin typeface="PF Din Text Comp Pro Medium" panose="02000500000000020004" pitchFamily="2" charset="0"/>
              </a:rPr>
              <a:t>на период с 01.11.2021 по </a:t>
            </a:r>
            <a:r>
              <a:rPr lang="ru-RU" sz="3600" dirty="0" smtClean="0">
                <a:solidFill>
                  <a:srgbClr val="C00000"/>
                </a:solidFill>
                <a:latin typeface="PF Din Text Comp Pro Medium" panose="02000500000000020004" pitchFamily="2" charset="0"/>
              </a:rPr>
              <a:t>03.11.2021</a:t>
            </a:r>
            <a:r>
              <a:rPr lang="en-US" sz="3600" dirty="0" smtClean="0">
                <a:solidFill>
                  <a:srgbClr val="C00000"/>
                </a:solidFill>
                <a:latin typeface="PF Din Text Comp Pro Medium" panose="02000500000000020004" pitchFamily="2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PF Din Text Comp Pro Medium" panose="02000500000000020004" pitchFamily="2" charset="0"/>
            </a:endParaRPr>
          </a:p>
          <a:p>
            <a:pPr algn="ctr">
              <a:lnSpc>
                <a:spcPct val="50000"/>
              </a:lnSpc>
            </a:pPr>
            <a:endParaRPr lang="ru-RU" sz="3600" dirty="0">
              <a:solidFill>
                <a:srgbClr val="C00000"/>
              </a:solidFill>
              <a:latin typeface="PF Din Text Comp Pro Medium" panose="02000500000000020004" pitchFamily="2" charset="0"/>
            </a:endParaRPr>
          </a:p>
          <a:p>
            <a:pPr algn="ctr">
              <a:lnSpc>
                <a:spcPct val="50000"/>
              </a:lnSpc>
            </a:pPr>
            <a:r>
              <a:rPr lang="ru-RU" sz="36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личный прием и обслуживание налогоплательщиков </a:t>
            </a:r>
          </a:p>
          <a:p>
            <a:pPr algn="ctr">
              <a:lnSpc>
                <a:spcPct val="50000"/>
              </a:lnSpc>
            </a:pPr>
            <a:endParaRPr lang="ru-RU" sz="3600" dirty="0">
              <a:solidFill>
                <a:srgbClr val="0066B3"/>
              </a:solidFill>
              <a:latin typeface="PF Din Text Comp Pro Medium" panose="02000500000000020004" pitchFamily="2" charset="0"/>
            </a:endParaRPr>
          </a:p>
          <a:p>
            <a:pPr algn="ctr">
              <a:lnSpc>
                <a:spcPct val="50000"/>
              </a:lnSpc>
            </a:pPr>
            <a:r>
              <a:rPr lang="ru-RU" sz="3600" dirty="0">
                <a:solidFill>
                  <a:srgbClr val="C00000"/>
                </a:solidFill>
                <a:latin typeface="PF Din Text Comp Pro Medium" panose="02000500000000020004" pitchFamily="2" charset="0"/>
              </a:rPr>
              <a:t>п</a:t>
            </a:r>
            <a:r>
              <a:rPr lang="ru-RU" sz="3600" dirty="0" smtClean="0">
                <a:solidFill>
                  <a:srgbClr val="C00000"/>
                </a:solidFill>
                <a:latin typeface="PF Din Text Comp Pro Medium" panose="02000500000000020004" pitchFamily="2" charset="0"/>
              </a:rPr>
              <a:t>риостановлены! </a:t>
            </a:r>
            <a:r>
              <a:rPr lang="ru-RU" sz="3600" b="1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/>
            </a:r>
            <a:br>
              <a:rPr lang="ru-RU" sz="3600" b="1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</a:br>
            <a:endParaRPr lang="ru-RU" sz="3600" b="1" dirty="0">
              <a:solidFill>
                <a:srgbClr val="0066B3"/>
              </a:solidFill>
              <a:latin typeface="PF Din Text Comp Pro Medium" panose="0200050000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118" y="9713168"/>
            <a:ext cx="9106079" cy="1490464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9458" y="9425136"/>
            <a:ext cx="9232725" cy="1778496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66B3"/>
              </a:solidFill>
              <a:latin typeface="PF Din Text Cond Pro Medium" panose="02000500000000020004" pitchFamily="2" charset="0"/>
            </a:endParaRPr>
          </a:p>
          <a:p>
            <a:pPr algn="ctr"/>
            <a:endParaRPr lang="ru-RU" sz="500" b="1" dirty="0" smtClean="0">
              <a:solidFill>
                <a:schemeClr val="bg1">
                  <a:lumMod val="50000"/>
                </a:schemeClr>
              </a:solidFill>
              <a:latin typeface="PF Din Text Comp Pro Medium" panose="02000500000000020004" pitchFamily="2" charset="0"/>
            </a:endParaRPr>
          </a:p>
          <a:p>
            <a:pPr algn="ctr"/>
            <a:r>
              <a:rPr lang="ru-RU" sz="3500" dirty="0" smtClean="0">
                <a:solidFill>
                  <a:schemeClr val="bg1">
                    <a:lumMod val="50000"/>
                  </a:schemeClr>
                </a:solidFill>
                <a:latin typeface="PF Din Text Comp Pro Medium" panose="02000500000000020004" pitchFamily="2" charset="0"/>
              </a:rPr>
              <a:t>Для дистанционного взаимодействия с налоговыми органами доступно более 50 интерактивных сервисов </a:t>
            </a:r>
            <a:br>
              <a:rPr lang="ru-RU" sz="3500" dirty="0" smtClean="0">
                <a:solidFill>
                  <a:schemeClr val="bg1">
                    <a:lumMod val="50000"/>
                  </a:schemeClr>
                </a:solidFill>
                <a:latin typeface="PF Din Text Comp Pro Medium" panose="02000500000000020004" pitchFamily="2" charset="0"/>
              </a:rPr>
            </a:br>
            <a:r>
              <a:rPr lang="ru-RU" sz="3500" dirty="0" smtClean="0">
                <a:solidFill>
                  <a:schemeClr val="bg1">
                    <a:lumMod val="50000"/>
                  </a:schemeClr>
                </a:solidFill>
                <a:latin typeface="PF Din Text Comp Pro Medium" panose="02000500000000020004" pitchFamily="2" charset="0"/>
              </a:rPr>
              <a:t>ФНС России</a:t>
            </a:r>
          </a:p>
          <a:p>
            <a:pPr algn="ctr"/>
            <a:r>
              <a:rPr lang="ru-RU" sz="2700" b="1" dirty="0" smtClean="0">
                <a:solidFill>
                  <a:srgbClr val="0066B3"/>
                </a:solidFill>
                <a:latin typeface="PF Din Text Cond Pro Medium" panose="02000500000000020004" pitchFamily="2" charset="0"/>
              </a:rPr>
              <a:t> </a:t>
            </a:r>
            <a:endParaRPr lang="ru-RU" sz="2700" b="1" dirty="0">
              <a:solidFill>
                <a:srgbClr val="0066B3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104" y="5643888"/>
            <a:ext cx="9106079" cy="1490464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Прием корреспонденции на бумажном носителе </a:t>
            </a:r>
            <a:br>
              <a:rPr lang="ru-RU" sz="35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</a:br>
            <a:r>
              <a:rPr lang="ru-RU" sz="35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осуществляется через боксы</a:t>
            </a:r>
            <a:r>
              <a:rPr lang="en-US" sz="35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 </a:t>
            </a:r>
            <a:r>
              <a:rPr lang="ru-RU" sz="3500" dirty="0" smtClean="0">
                <a:solidFill>
                  <a:srgbClr val="0066B3"/>
                </a:solidFill>
                <a:latin typeface="PF Din Text Comp Pro Medium" panose="02000500000000020004" pitchFamily="2" charset="0"/>
              </a:rPr>
              <a:t>с обязательным указанием контактных данных налогоплательщика   </a:t>
            </a:r>
            <a:endParaRPr lang="ru-RU" sz="3500" dirty="0">
              <a:solidFill>
                <a:srgbClr val="0066B3"/>
              </a:solidFill>
              <a:latin typeface="PF Din Text Comp Pro Medium" panose="02000500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0440" y="12089432"/>
            <a:ext cx="2952328" cy="504056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PF Din Text Comp Pro Medium" panose="02000500000000020004" pitchFamily="2" charset="0"/>
              </a:rPr>
              <a:t>www.nalog.gov.ru</a:t>
            </a:r>
            <a:endParaRPr lang="ru-RU" sz="3000" dirty="0">
              <a:latin typeface="PF Din Text Comp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72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</Words>
  <Application>Microsoft Office PowerPoint</Application>
  <PresentationFormat>A3 (297x420 мм)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(ул. Октябрьская, д. 2А, с. Красноусольский, Гафурийский район)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Уметбаева Айша Ильшатовна</dc:creator>
  <cp:lastModifiedBy>Фазлиахметова Резида Рифгатовна</cp:lastModifiedBy>
  <cp:revision>13</cp:revision>
  <cp:lastPrinted>2021-10-25T06:39:26Z</cp:lastPrinted>
  <dcterms:created xsi:type="dcterms:W3CDTF">2020-06-10T10:41:15Z</dcterms:created>
  <dcterms:modified xsi:type="dcterms:W3CDTF">2021-10-25T07:37:18Z</dcterms:modified>
</cp:coreProperties>
</file>